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6" r:id="rId4"/>
    <p:sldId id="277" r:id="rId5"/>
    <p:sldId id="273" r:id="rId6"/>
    <p:sldId id="270" r:id="rId7"/>
    <p:sldId id="278" r:id="rId8"/>
    <p:sldId id="27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0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61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52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65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17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46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2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2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83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96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19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AEA5-BD85-4FEF-8EBB-42CEFC615D7E}" type="datetimeFigureOut">
              <a:rPr lang="es-MX" smtClean="0"/>
              <a:t>10/05/2019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28CC-1FE4-4218-B664-D959F1369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24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dreaBucio\Desktop\Logicbus_logo5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33" y="2204864"/>
            <a:ext cx="628433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ndreaBucio\Downloads\go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067"/>
            <a:ext cx="1328886" cy="11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aBucio\Downloads\d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8" y="228068"/>
            <a:ext cx="1832597" cy="6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GCR20-1100 - SIASUN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</a:rPr>
              <a:t>▸ 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Carga útil: 20Kg.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Peso del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Cobot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50Kg.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▸ 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Rango de movimiento: 1100mm.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Grados de libertad: 6.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Velocidad lineal máxima de la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herramienta (TCP): 1m/s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Alimentación: 230VAC 50~60Hz.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5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5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$934,800.00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ndreaBucio\Downloads\2018061310133764155469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8955" r="29670" b="29554"/>
          <a:stretch/>
        </p:blipFill>
        <p:spPr bwMode="auto">
          <a:xfrm>
            <a:off x="7236296" y="2996952"/>
            <a:ext cx="1220447" cy="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dreaBucio\Downloads\gfs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86" y="1412776"/>
            <a:ext cx="2687637" cy="42068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PP0S-MA-00140-L - Precise </a:t>
            </a:r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Automation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PP100 XYZ Robot Cartesiano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(1085 mm X, 350 mm Y, 229 mm Z),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 Theta &amp; Servo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Gripper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2kg</a:t>
            </a: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$642,960.00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ndreaBucio\Downloads\prec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19" y="3094625"/>
            <a:ext cx="1773882" cy="3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2019\Flyer\Productos top\Banco de imagenes\Robots\robot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9" y="1844824"/>
            <a:ext cx="3175000" cy="27559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PF30-MA-0040X-12 - Precise </a:t>
            </a:r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Automation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Robot Colaborativo Industrial SCARA de 4 ejes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Modelo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PreciseFlex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3400 HD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3.0kg, IP20, 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</a:rPr>
              <a:t>▸ </a:t>
            </a:r>
            <a:r>
              <a:rPr lang="es-MX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Movimiento en eje Z: 1,160 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mm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Alcance de 588 mm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Montaje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Adaptor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Brida ISO, sin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gripper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$580,234.73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ndreaBucio\Downloads\prec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24" y="3686070"/>
            <a:ext cx="1773882" cy="3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ndreaBucio\Downloads\precis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48" y="1196752"/>
            <a:ext cx="2490940" cy="46917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PF30-MA-0040X-7 - Precise </a:t>
            </a:r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Automation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Robot Colaborativo Industrial SCARA de 4 ejes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Modelo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PreciseFlex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3400 HD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3.0kg, IP20 (estándar), 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</a:rPr>
              <a:t>▸ </a:t>
            </a:r>
            <a:r>
              <a:rPr lang="es-MX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Movimiento en eje Z: 700 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mm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Alcance de 588 mm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Montaje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Adaptor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Brida ISO, sin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gripper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$539,701.27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ndreaBucio\Downloads\prec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24" y="3686070"/>
            <a:ext cx="1773882" cy="3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ndreaBucio\Downloads\precis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48" y="1196752"/>
            <a:ext cx="2490940" cy="46917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Y:\2019\Flyer\Aeroespacial\Banco de imagenes\Sin título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4698"/>
            <a:ext cx="2509860" cy="383672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OB7-5KG - </a:t>
            </a:r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Productive</a:t>
            </a: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Robotics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▸ Carga útil de 5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Kg</a:t>
            </a:r>
            <a:endParaRPr lang="es-MX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Incluye: brazo robótico de eje OB7 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 controles en el brazo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Sistema de respaldo de computadora 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OB7 patentado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Garantía de hardware de 1 año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Actualizaciones de software de 1 año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Videos de capacitación en línea.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$403,306.73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Y:\2019\Flyer\Aeroespacial\Banco de imagenes\PRI-contact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18" y="3140968"/>
            <a:ext cx="1387814" cy="4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Cube - </a:t>
            </a:r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Logicbus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obot vehículo autónomo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barra y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tablet</a:t>
            </a:r>
            <a:endParaRPr lang="es-MX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Dimensiones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450 x 600 x 1160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mm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Carga máxima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30 kg. </a:t>
            </a:r>
            <a:endParaRPr lang="es-MX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Ideal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para 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localización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modelado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simultáneos 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SLAM </a:t>
            </a:r>
            <a:r>
              <a:rPr lang="es-MX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 o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planificación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rutas inteligentes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$273,600.00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dreaBucio\Downloads\csj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60" y="1124744"/>
            <a:ext cx="2699192" cy="45503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aBucio\Desktop\Logicbus_logo5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7" y="3563566"/>
            <a:ext cx="1507331" cy="4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aBucio\Downloads\dewG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196752"/>
            <a:ext cx="3952051" cy="332848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PF0X-MA-00000-20 </a:t>
            </a: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Precise </a:t>
            </a:r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Automation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Riel de eje lineal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colaborativo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PF3400 (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 Metros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Este producto se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usa en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conjunto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PF30-MA-0040X-12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 </a:t>
            </a:r>
            <a:endParaRPr lang="es-MX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PF30-MA-0040X-7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Se recomienda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comparar ambos para su correcto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funcionamiento. </a:t>
            </a: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$258,805.27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ndreaBucio\Downloads\preci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16" y="3574075"/>
            <a:ext cx="1773882" cy="3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3302" y="1382802"/>
            <a:ext cx="8229600" cy="4782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▸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Gran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capacidad de carga</a:t>
            </a:r>
          </a:p>
          <a:p>
            <a:pPr marL="0" indent="0">
              <a:buNone/>
            </a:pPr>
            <a:r>
              <a:rPr lang="es-MX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▸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Carga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y descarga completamente automática. </a:t>
            </a:r>
          </a:p>
          <a:p>
            <a:pPr marL="0" indent="0">
              <a:buNone/>
            </a:pPr>
            <a:r>
              <a:rPr lang="es-MX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▸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Tecnología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única de doble protección, de conducción libre y bidireccional</a:t>
            </a:r>
          </a:p>
          <a:p>
            <a:pPr marL="0" indent="0">
              <a:buNone/>
            </a:pPr>
            <a:r>
              <a:rPr lang="es-MX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▸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Puede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identificar automáticamente la ubicación del pasillo y el sitio</a:t>
            </a:r>
          </a:p>
          <a:p>
            <a:pPr marL="0" indent="0">
              <a:buNone/>
            </a:pPr>
            <a:r>
              <a:rPr lang="es-MX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▸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Navegación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autónoma y posicionamiento en movimiento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 DESDE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$817,000.00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Logicbus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ndreaBucio\Downloads\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46" y="3193252"/>
            <a:ext cx="2637747" cy="176149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ndreaBucio\Downloads\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07" y="3469841"/>
            <a:ext cx="2596364" cy="19135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dreaBucio\Downloads\1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91" y="3912249"/>
            <a:ext cx="2803282" cy="177589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dreaBucio\Desktop\Logicbus_logo5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2173"/>
            <a:ext cx="2014579" cy="5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41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/>
              <a:t>Aplica también para </a:t>
            </a:r>
            <a:r>
              <a:rPr lang="es-MX" sz="2400" dirty="0" err="1"/>
              <a:t>graficadores</a:t>
            </a:r>
            <a:r>
              <a:rPr lang="es-MX" sz="2400" dirty="0"/>
              <a:t>, generadores de señales, analizadores de espectros,  plataforma de cámara de última generación, </a:t>
            </a:r>
            <a:r>
              <a:rPr lang="es-MX" sz="2400" dirty="0" err="1"/>
              <a:t>display</a:t>
            </a:r>
            <a:r>
              <a:rPr lang="es-MX" sz="2400" dirty="0"/>
              <a:t> digital portátil, </a:t>
            </a:r>
            <a:r>
              <a:rPr lang="es-MX" sz="2400" dirty="0" err="1"/>
              <a:t>grippers</a:t>
            </a:r>
            <a:r>
              <a:rPr lang="es-MX" sz="2400" dirty="0"/>
              <a:t>, adquisidor de datos, monitor industrial, sensor para fibra óptica y mucho más. </a:t>
            </a:r>
            <a:endParaRPr lang="es-MX" sz="2400" dirty="0" smtClean="0"/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MX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PREGUNTA A TU VENDEDOR PARA OPTENER MÁS INFORMACIÓN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Y:\2019\Flyer\Aeroespacial\Banco de imagenes\alt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76" y="4626492"/>
            <a:ext cx="1997648" cy="9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2019\Flyer\Aeroespacial\Banco de imagenes\dag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66" y="3755096"/>
            <a:ext cx="1656184" cy="3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:\2019\Flyer\Aeroespacial\Banco de imagenes\Induso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31" y="4570671"/>
            <a:ext cx="1491407" cy="9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:\2019\Flyer\Aeroespacial\Banco de imagenes\logo-mccdaq@2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24" y="3629161"/>
            <a:ext cx="1146811" cy="6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:\2019\Flyer\Aeroespacial\Banco de imagenes\New-Siglent-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8740" r="11858" b="38626"/>
          <a:stretch/>
        </p:blipFill>
        <p:spPr bwMode="auto">
          <a:xfrm>
            <a:off x="6453874" y="3739010"/>
            <a:ext cx="1972596" cy="3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Y:\2019\Flyer\Aeroespacial\Banco de imagenes\teledy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0" y="3390519"/>
            <a:ext cx="1716267" cy="11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ndreaBucio\Desktop\Logicbus_logo5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0" y="4828442"/>
            <a:ext cx="1887263" cy="5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41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PARA MAYOR INFORMACIÓN</a:t>
            </a:r>
          </a:p>
          <a:p>
            <a:pPr marL="0" indent="0" algn="ctr"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	Información</a:t>
            </a:r>
            <a:r>
              <a:rPr lang="es-MX" sz="2500" dirty="0">
                <a:latin typeface="Arial" pitchFamily="34" charset="0"/>
                <a:cs typeface="Arial" pitchFamily="34" charset="0"/>
              </a:rPr>
              <a:t>:  infologicbus.com </a:t>
            </a:r>
            <a:r>
              <a:rPr lang="es-MX" sz="2500" dirty="0">
                <a:latin typeface="Arial" pitchFamily="34" charset="0"/>
                <a:cs typeface="Arial" pitchFamily="34" charset="0"/>
              </a:rPr>
              <a:t/>
            </a:r>
            <a:br>
              <a:rPr lang="es-MX" sz="2500" dirty="0">
                <a:latin typeface="Arial" pitchFamily="34" charset="0"/>
                <a:cs typeface="Arial" pitchFamily="34" charset="0"/>
              </a:rPr>
            </a:br>
            <a:r>
              <a:rPr lang="es-MX" sz="2500" dirty="0" smtClean="0">
                <a:latin typeface="Arial" pitchFamily="34" charset="0"/>
                <a:cs typeface="Arial" pitchFamily="34" charset="0"/>
              </a:rPr>
              <a:t>	Ventas</a:t>
            </a:r>
            <a:r>
              <a:rPr lang="es-MX" sz="2500" dirty="0">
                <a:latin typeface="Arial" pitchFamily="34" charset="0"/>
                <a:cs typeface="Arial" pitchFamily="34" charset="0"/>
              </a:rPr>
              <a:t>:   ventaslogicbus.com </a:t>
            </a:r>
            <a:r>
              <a:rPr lang="es-MX" sz="2500" dirty="0">
                <a:latin typeface="Arial" pitchFamily="34" charset="0"/>
                <a:cs typeface="Arial" pitchFamily="34" charset="0"/>
              </a:rPr>
              <a:t/>
            </a:r>
            <a:br>
              <a:rPr lang="es-MX" sz="2500" dirty="0">
                <a:latin typeface="Arial" pitchFamily="34" charset="0"/>
                <a:cs typeface="Arial" pitchFamily="34" charset="0"/>
              </a:rPr>
            </a:br>
            <a:r>
              <a:rPr lang="es-MX" sz="2500" dirty="0" smtClean="0">
                <a:latin typeface="Arial" pitchFamily="34" charset="0"/>
                <a:cs typeface="Arial" pitchFamily="34" charset="0"/>
              </a:rPr>
              <a:t>	Soporte</a:t>
            </a:r>
            <a:r>
              <a:rPr lang="es-MX" sz="2500" dirty="0">
                <a:latin typeface="Arial" pitchFamily="34" charset="0"/>
                <a:cs typeface="Arial" pitchFamily="34" charset="0"/>
              </a:rPr>
              <a:t>:   soportelogicbus.com </a:t>
            </a: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	Tel: 33 3854 5975</a:t>
            </a:r>
          </a:p>
          <a:p>
            <a:pPr marL="0" indent="0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Whatsapp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: 55 5431 6718</a:t>
            </a: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dreaBucio\Downloads\156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13534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aBucio\Downloads\whatsap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6" y="3501008"/>
            <a:ext cx="305570" cy="3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aBucio\Downloads\584856a0e0bb315b0f7675a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09" y="1484784"/>
            <a:ext cx="208063" cy="1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ndreaBucio\Downloads\584856a0e0bb315b0f7675a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60" y="1840249"/>
            <a:ext cx="208063" cy="1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ndreaBucio\Downloads\584856a0e0bb315b0f7675a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85" y="2204864"/>
            <a:ext cx="208063" cy="1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aBucio\Downloads\g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067"/>
            <a:ext cx="1265593" cy="11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aBucio\Downloads\de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9" y="228068"/>
            <a:ext cx="1745312" cy="5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b="1" spc="3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JALISCO COMPETITIVO</a:t>
            </a:r>
          </a:p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Programa que tiene como objetivo incentivar el incremento de la productividad y competitividad de las empresas en Jalisco, a través del </a:t>
            </a: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apoyo económico o en especie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 a proyectos que propicien el fortalecimiento de capacidades empresariales, la integración de cadenas productivas y de proveeduría, el comercio local e internacional de los productos elaborados por empresas jaliscienses y el desarrollo regional del Estado.</a:t>
            </a:r>
          </a:p>
          <a:p>
            <a:pPr marL="0" indent="0" algn="just">
              <a:buNone/>
            </a:pPr>
            <a:endParaRPr lang="es-MX" sz="20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73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aBucio\Downloads\g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067"/>
            <a:ext cx="1265593" cy="11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aBucio\Downloads\de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9" y="228068"/>
            <a:ext cx="1745312" cy="5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Apoyo 1</a:t>
            </a:r>
          </a:p>
          <a:p>
            <a:pPr marL="0" indent="0" fontAlgn="base">
              <a:buNone/>
            </a:pPr>
            <a:r>
              <a:rPr lang="es-MX" sz="2000" b="1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Fortalecimiento </a:t>
            </a: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de cadenas productivas y su proveeduría</a:t>
            </a:r>
          </a:p>
          <a:p>
            <a:pPr marL="0" indent="0" fontAlgn="base">
              <a:buNone/>
            </a:pP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Destino del recurso: </a:t>
            </a:r>
            <a:r>
              <a:rPr lang="es-MX" sz="2000" dirty="0"/>
              <a:t>Apoyo para la compra de maquinaria nueva para manufactura productiva. </a:t>
            </a:r>
            <a:endParaRPr lang="es-MX" sz="20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Porcentaje de apoyo: 50%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con un tope de hasta </a:t>
            </a: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$ 300,000.00 pesos</a:t>
            </a:r>
          </a:p>
          <a:p>
            <a:pPr marL="0" indent="0">
              <a:buNone/>
            </a:pPr>
            <a:endParaRPr lang="es-MX" sz="20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Vigencia: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 Del </a:t>
            </a: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09 de Abril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al </a:t>
            </a: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03 de Junio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del 2019</a:t>
            </a: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20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5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aBucio\Downloads\g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067"/>
            <a:ext cx="1265593" cy="11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aBucio\Downloads\de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9" y="228068"/>
            <a:ext cx="1745312" cy="5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Apoyo </a:t>
            </a:r>
            <a:r>
              <a:rPr lang="es-MX" sz="2000" b="1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2</a:t>
            </a: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b="1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Enfocado al sector automotriz</a:t>
            </a: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Destino del recurso: </a:t>
            </a:r>
            <a:r>
              <a:rPr lang="es-MX" sz="2000" dirty="0"/>
              <a:t>Apoyo para la compra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aquinaria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y equipo para la mejora de procesos de producción</a:t>
            </a:r>
          </a:p>
          <a:p>
            <a:pPr marL="0" indent="0">
              <a:buNone/>
            </a:pP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b="1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Porcentaje de apoyo: 50% </a:t>
            </a: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con un tope de hasta </a:t>
            </a:r>
            <a:r>
              <a:rPr lang="es-MX" sz="2000" b="1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$ 1’000,000.00 pesos</a:t>
            </a: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Vigencia: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 Del </a:t>
            </a:r>
            <a:r>
              <a:rPr lang="es-MX" sz="2000" b="1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24 </a:t>
            </a: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de Abril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al </a:t>
            </a:r>
            <a:r>
              <a:rPr lang="es-MX" sz="2000" b="1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12 </a:t>
            </a:r>
            <a:r>
              <a:rPr lang="es-MX" sz="2000" b="1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de Junio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del 2019</a:t>
            </a:r>
            <a:endParaRPr lang="es-MX" sz="2000" b="1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20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70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aBucio\Downloads\g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067"/>
            <a:ext cx="1265593" cy="11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aBucio\Downloads\de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9" y="228068"/>
            <a:ext cx="1745312" cy="5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b="1" spc="3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INGRESO DE </a:t>
            </a:r>
            <a:r>
              <a:rPr lang="es-MX" sz="2000" b="1" spc="3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PROYECTOS</a:t>
            </a:r>
          </a:p>
          <a:p>
            <a:pPr marL="0" indent="0" algn="just">
              <a:buNone/>
            </a:pPr>
            <a:endParaRPr lang="es-MX" sz="2000" b="1" spc="3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Dirigido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a las Micro, Pequeñas y Medianas empresas, que sean personas físicas y morales que estén constituidas en cualquier forma legal domiciliadas en el Estado de </a:t>
            </a: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Jalisco.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Contar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con RFC y un correo electrónico. </a:t>
            </a:r>
            <a:endParaRPr lang="es-MX" sz="2000" dirty="0" smtClean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Presentar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distintos documentos legales escaneados legibles y vigentes para la validación jurídica. (licencia municipal </a:t>
            </a: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obligatoria)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Presentar </a:t>
            </a:r>
            <a:r>
              <a:rPr lang="es-MX" sz="2000" dirty="0">
                <a:latin typeface="Arial" pitchFamily="34" charset="0"/>
                <a:ea typeface="Lato Thin" panose="020F0502020204030203" pitchFamily="34" charset="0"/>
                <a:cs typeface="Arial" pitchFamily="34" charset="0"/>
              </a:rPr>
              <a:t>la solicitud de apoyo y documentos requeridos para el proyecto.</a:t>
            </a:r>
          </a:p>
          <a:p>
            <a:pPr marL="0" indent="0" algn="just">
              <a:buNone/>
            </a:pPr>
            <a:endParaRPr lang="es-MX" sz="2000" dirty="0">
              <a:latin typeface="Arial" pitchFamily="34" charset="0"/>
              <a:ea typeface="Lato Thin" panose="020F0502020204030203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30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ROBOTS COLABORATIVOS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¿Qué aportan</a:t>
            </a:r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Precisión en el trabajo que realizan</a:t>
            </a:r>
          </a:p>
          <a:p>
            <a:pPr marL="0" indent="0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Resistencia sin límites</a:t>
            </a:r>
          </a:p>
          <a:p>
            <a:pPr marL="0" indent="0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Gran capacidad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fuerza</a:t>
            </a:r>
          </a:p>
          <a:p>
            <a:pPr marL="0" indent="0">
              <a:buNone/>
            </a:pPr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Características</a:t>
            </a:r>
          </a:p>
          <a:p>
            <a:pPr marL="0" indent="0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Son flexibles</a:t>
            </a:r>
          </a:p>
          <a:p>
            <a:pPr marL="0" indent="0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Su instalación no requiere gran complicación</a:t>
            </a:r>
          </a:p>
          <a:p>
            <a:pPr marL="0" indent="0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Son muy ligeros</a:t>
            </a:r>
          </a:p>
          <a:p>
            <a:pPr marL="0" indent="0">
              <a:buNone/>
            </a:pPr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Aplicaciones</a:t>
            </a:r>
          </a:p>
          <a:p>
            <a:pPr marL="0" indent="0">
              <a:buNone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Control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calidad</a:t>
            </a:r>
          </a:p>
          <a:p>
            <a:pPr marL="0" indent="0"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Atornillado, pulido, prueba, carga y descarga</a:t>
            </a:r>
          </a:p>
          <a:p>
            <a:pPr marL="0" indent="0"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Pick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&amp;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Place</a:t>
            </a:r>
          </a:p>
          <a:p>
            <a:pPr marL="0" indent="0"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Análisis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laboratorios</a:t>
            </a:r>
          </a:p>
          <a:p>
            <a:pPr marL="0" indent="0"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Montaje de precisión</a:t>
            </a:r>
          </a:p>
          <a:p>
            <a:pPr marL="0" indent="0"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Envasado de productos</a:t>
            </a:r>
          </a:p>
          <a:p>
            <a:pPr marL="0" indent="0"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Ensamblaje</a:t>
            </a:r>
          </a:p>
          <a:p>
            <a:pPr marL="0" indent="0"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Y otras operaciones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industrialels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2" name="Picture 4" descr="C:\Users\AndreaBucio\Downloads\Sin título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t="10151"/>
          <a:stretch/>
        </p:blipFill>
        <p:spPr bwMode="auto">
          <a:xfrm>
            <a:off x="3665176" y="620688"/>
            <a:ext cx="5515336" cy="506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SCR5 - SIASUN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Robot colaborativo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flexible.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Carga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útil: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5Kg.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Peso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MX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Cobot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33.8Kg.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Rango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movimiento: 800mm. </a:t>
            </a:r>
            <a:endParaRPr lang="es-MX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Alimentación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230VAC 50~60Hz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$560.880.00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Y:\2019\Flyer\Productos top\Banco de imagenes\Robots\robot_siasu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448272" cy="42056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aBucio\Downloads\201806131013376415546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8955" r="29670" b="29554"/>
          <a:stretch/>
        </p:blipFill>
        <p:spPr bwMode="auto">
          <a:xfrm>
            <a:off x="6876256" y="2348880"/>
            <a:ext cx="1220447" cy="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aBucio\Downloads\DSC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97" y="1128518"/>
            <a:ext cx="2536006" cy="464024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SCR3 - SIASUN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Robot colaborativo flexible.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Carga útil: 3Kg.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Peso del </a:t>
            </a:r>
            <a:r>
              <a:rPr lang="es-MX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Cobot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18.6Kg.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Rango de movimiento: 600mm.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Alimentación: 230VAC 50~60Hz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s-MX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467,400.00 </a:t>
            </a: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ndreaBucio\Downloads\201806131013376415546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8955" r="29670" b="29554"/>
          <a:stretch/>
        </p:blipFill>
        <p:spPr bwMode="auto">
          <a:xfrm>
            <a:off x="6660232" y="3237892"/>
            <a:ext cx="1220447" cy="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aBucio\Downloads\msalf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1748123" cy="410445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GCR14-1400 - SIASUN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ESPECIFICACIONES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</a:rPr>
              <a:t>▸ 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Carga útil: 14Kg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Peso del </a:t>
            </a:r>
            <a:r>
              <a:rPr lang="es-MX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Cobot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50Kg.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</a:rPr>
              <a:t>▸ 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Rango de movimiento: 1400mm.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Grados de libertad: 6.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Velocidad lineal máxima de la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herramienta (TCP): 1m/s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▸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Alimentación: 230VAC 50~60Hz.</a:t>
            </a: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5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marL="0" indent="0">
              <a:buNone/>
            </a:pPr>
            <a:r>
              <a:rPr lang="es-MX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$934,800.00 MXN</a:t>
            </a:r>
            <a:endParaRPr lang="es-MX" sz="25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 en la convocatoria para</a:t>
            </a:r>
          </a:p>
          <a:p>
            <a:pPr marL="0" indent="0">
              <a:buNone/>
            </a:pPr>
            <a:r>
              <a:rPr lang="es-MX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un apoyo del 50%</a:t>
            </a:r>
          </a:p>
          <a:p>
            <a:pPr marL="0" indent="0">
              <a:buNone/>
            </a:pPr>
            <a:endParaRPr lang="es-MX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ndreaBucio\Downloads\201806131013376415546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8955" r="29670" b="29554"/>
          <a:stretch/>
        </p:blipFill>
        <p:spPr bwMode="auto">
          <a:xfrm>
            <a:off x="6501987" y="2891578"/>
            <a:ext cx="1220447" cy="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984</Words>
  <Application>Microsoft Office PowerPoint</Application>
  <PresentationFormat>Presentación en pantalla (4:3)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ROBOTS COLABORATIVOS</vt:lpstr>
      <vt:lpstr>SCR5 - SIASUN</vt:lpstr>
      <vt:lpstr>SCR3 - SIASUN</vt:lpstr>
      <vt:lpstr>GCR14-1400 - SIASUN</vt:lpstr>
      <vt:lpstr>GCR20-1100 - SIASUN</vt:lpstr>
      <vt:lpstr>PP0S-MA-00140-L - Precise Automation</vt:lpstr>
      <vt:lpstr>PF30-MA-0040X-12 - Precise Automation</vt:lpstr>
      <vt:lpstr>PF30-MA-0040X-7 - Precise Automation</vt:lpstr>
      <vt:lpstr>OB7-5KG - Productive Robotics</vt:lpstr>
      <vt:lpstr>Logic Cube - Logicbus</vt:lpstr>
      <vt:lpstr>PF0X-MA-00000-20 - Precise Automation</vt:lpstr>
      <vt:lpstr>Logicbus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Flores</dc:creator>
  <cp:lastModifiedBy>Daniel Flores</cp:lastModifiedBy>
  <cp:revision>32</cp:revision>
  <dcterms:created xsi:type="dcterms:W3CDTF">2019-05-08T18:56:40Z</dcterms:created>
  <dcterms:modified xsi:type="dcterms:W3CDTF">2019-05-10T22:03:35Z</dcterms:modified>
</cp:coreProperties>
</file>